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lassification of Histopathological Breast cancer images using Deep Learning"/>
          <p:cNvSpPr txBox="1"/>
          <p:nvPr/>
        </p:nvSpPr>
        <p:spPr>
          <a:xfrm>
            <a:off x="1643232" y="1470368"/>
            <a:ext cx="21097536" cy="343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defRPr b="1" spc="-91" sz="9200">
                <a:solidFill>
                  <a:schemeClr val="accent6">
                    <a:satOff val="1848"/>
                    <a:lumOff val="-1526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Classification of Histopathological Breast cancer images using Deep Learning  </a:t>
            </a:r>
          </a:p>
        </p:txBody>
      </p:sp>
      <p:sp>
        <p:nvSpPr>
          <p:cNvPr id="120" name="Rishab Kumar…"/>
          <p:cNvSpPr txBox="1"/>
          <p:nvPr/>
        </p:nvSpPr>
        <p:spPr>
          <a:xfrm>
            <a:off x="9681933" y="6289249"/>
            <a:ext cx="4404018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i="1" sz="51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Rishab Kumar</a:t>
            </a:r>
          </a:p>
          <a:p>
            <a:pPr>
              <a:defRPr b="1" i="1" sz="51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1701EE39</a:t>
            </a:r>
          </a:p>
        </p:txBody>
      </p:sp>
      <p:sp>
        <p:nvSpPr>
          <p:cNvPr id="121" name="Under the guidance of Dr. M H Kolekar"/>
          <p:cNvSpPr txBox="1"/>
          <p:nvPr/>
        </p:nvSpPr>
        <p:spPr>
          <a:xfrm>
            <a:off x="5356129" y="9054378"/>
            <a:ext cx="1305562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58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Under the guidance of Dr. M H Kolekar</a:t>
            </a:r>
          </a:p>
        </p:txBody>
      </p:sp>
      <p:pic>
        <p:nvPicPr>
          <p:cNvPr id="122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5967" y="-249780"/>
            <a:ext cx="24855934" cy="142155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SULT"/>
          <p:cNvSpPr txBox="1"/>
          <p:nvPr/>
        </p:nvSpPr>
        <p:spPr>
          <a:xfrm>
            <a:off x="10313512" y="1117192"/>
            <a:ext cx="355678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RESULT</a:t>
            </a:r>
          </a:p>
        </p:txBody>
      </p:sp>
      <p:pic>
        <p:nvPicPr>
          <p:cNvPr id="166" name="Screenshot 2021-02-27 at 8.32.22 PM.png" descr="Screenshot 2021-02-27 at 8.32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5178" y="3551298"/>
            <a:ext cx="21153456" cy="8718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SULT"/>
          <p:cNvSpPr txBox="1"/>
          <p:nvPr/>
        </p:nvSpPr>
        <p:spPr>
          <a:xfrm>
            <a:off x="10312400" y="1117600"/>
            <a:ext cx="3556788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RESULT</a:t>
            </a:r>
          </a:p>
        </p:txBody>
      </p:sp>
      <p:pic>
        <p:nvPicPr>
          <p:cNvPr id="169" name="40x.png" descr="40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878" y="3223763"/>
            <a:ext cx="5524501" cy="485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100x.png" descr="100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678" y="8680838"/>
            <a:ext cx="5422901" cy="464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200x.png" descr="200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01004" y="3273637"/>
            <a:ext cx="6045201" cy="513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400x.png" descr="400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20450" y="8747560"/>
            <a:ext cx="5606310" cy="485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CIAR2018 P.png" descr="ICIAR2018 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99068" y="3413337"/>
            <a:ext cx="5902334" cy="485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Kaggle BHI P.png" descr="Kaggle BHI 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042317" y="8747560"/>
            <a:ext cx="5815836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ctangle"/>
          <p:cNvSpPr/>
          <p:nvPr/>
        </p:nvSpPr>
        <p:spPr>
          <a:xfrm>
            <a:off x="277326" y="3000236"/>
            <a:ext cx="13303228" cy="104774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" name="Breakhis"/>
          <p:cNvSpPr txBox="1"/>
          <p:nvPr/>
        </p:nvSpPr>
        <p:spPr>
          <a:xfrm>
            <a:off x="5731586" y="12511629"/>
            <a:ext cx="216440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</a:defRPr>
            </a:lvl1pPr>
          </a:lstStyle>
          <a:p>
            <a:pPr/>
            <a:r>
              <a:t>Breakhis</a:t>
            </a:r>
          </a:p>
        </p:txBody>
      </p:sp>
      <p:sp>
        <p:nvSpPr>
          <p:cNvPr id="177" name="Kaggle BHI"/>
          <p:cNvSpPr txBox="1"/>
          <p:nvPr/>
        </p:nvSpPr>
        <p:spPr>
          <a:xfrm>
            <a:off x="20569503" y="10061669"/>
            <a:ext cx="27901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</a:defRPr>
            </a:lvl1pPr>
          </a:lstStyle>
          <a:p>
            <a:pPr/>
            <a:r>
              <a:t>Kaggle BHI</a:t>
            </a:r>
          </a:p>
        </p:txBody>
      </p:sp>
      <p:sp>
        <p:nvSpPr>
          <p:cNvPr id="178" name="ICIAR2018"/>
          <p:cNvSpPr txBox="1"/>
          <p:nvPr/>
        </p:nvSpPr>
        <p:spPr>
          <a:xfrm>
            <a:off x="20307216" y="4643619"/>
            <a:ext cx="286576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</a:defRPr>
            </a:lvl1pPr>
          </a:lstStyle>
          <a:p>
            <a:pPr/>
            <a:r>
              <a:t>ICIAR2018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MPARISON FROM OTHER MODELS"/>
          <p:cNvSpPr txBox="1"/>
          <p:nvPr/>
        </p:nvSpPr>
        <p:spPr>
          <a:xfrm>
            <a:off x="3321812" y="1117599"/>
            <a:ext cx="1753796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5000"/>
              </a:spcBef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COMPARISON FROM OTHER MODELS</a:t>
            </a:r>
          </a:p>
        </p:txBody>
      </p:sp>
      <p:sp>
        <p:nvSpPr>
          <p:cNvPr id="181" name="PAPER [1] shows accuracy of 90%, 90%, 91%, 90% for 40x, 100x, 200x and 400x respectively on breakhis dataset.…"/>
          <p:cNvSpPr txBox="1"/>
          <p:nvPr/>
        </p:nvSpPr>
        <p:spPr>
          <a:xfrm>
            <a:off x="807059" y="2920646"/>
            <a:ext cx="21903960" cy="915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spcBef>
                <a:spcPts val="5000"/>
              </a:spcBef>
              <a:buSzPct val="30000"/>
              <a:buBlip>
                <a:blip r:embed="rId2"/>
              </a:buBlip>
            </a:pPr>
            <a:r>
              <a:t>PAPER [1] shows accuracy of 90%, 90%, 91%, 90% for 40x, 100x, 200x and 400x respectively on breakhis dataset.</a:t>
            </a:r>
          </a:p>
          <a:p>
            <a:pPr marL="575468" indent="-575468" algn="l">
              <a:spcBef>
                <a:spcPts val="5000"/>
              </a:spcBef>
              <a:buSzPct val="30000"/>
              <a:buBlip>
                <a:blip r:embed="rId2"/>
              </a:buBlip>
            </a:pPr>
            <a:r>
              <a:t>PAPER [2] shows 89.6 ± 6.5%, 85.0 ± 4.8%, 84.0 ± 3.2%, 80.8 ± 3.1% for 40x, 100x, 200x and 400x respectively on breakhis dataset.</a:t>
            </a:r>
          </a:p>
          <a:p>
            <a:pPr marL="575468" indent="-575468" algn="l">
              <a:spcBef>
                <a:spcPts val="5000"/>
              </a:spcBef>
              <a:buSzPct val="30000"/>
              <a:buBlip>
                <a:blip r:embed="rId2"/>
              </a:buBlip>
            </a:pPr>
            <a:r>
              <a:t>PAPER [4] shows an accuracy of 93% on breakhis dataset.</a:t>
            </a:r>
          </a:p>
          <a:p>
            <a:pPr marL="575468" indent="-575468" algn="l">
              <a:spcBef>
                <a:spcPts val="5000"/>
              </a:spcBef>
              <a:buSzPct val="30000"/>
              <a:buBlip>
                <a:blip r:embed="rId2"/>
              </a:buBlip>
            </a:pPr>
            <a:r>
              <a:t>PAPER [5] shows accuracies of different models as 90.0 ± 6.7%, 85.36%, 92.19% and  91.0% on breakhis dataset </a:t>
            </a:r>
          </a:p>
          <a:p>
            <a:pPr marL="575468" indent="-575468" algn="l">
              <a:spcBef>
                <a:spcPts val="5000"/>
              </a:spcBef>
              <a:buSzPct val="30000"/>
              <a:buBlip>
                <a:blip r:embed="rId2"/>
              </a:buBlip>
            </a:pPr>
            <a:r>
              <a:t>PAPER [6] shows the accuracy of 94.71% on the breakhis dataset for the most efficient model.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onclusions"/>
          <p:cNvSpPr txBox="1"/>
          <p:nvPr/>
        </p:nvSpPr>
        <p:spPr>
          <a:xfrm>
            <a:off x="8562657" y="1117599"/>
            <a:ext cx="705627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5000"/>
              </a:spcBef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184" name="The proposed model has performed very good as comparable to the existing models."/>
          <p:cNvSpPr txBox="1"/>
          <p:nvPr/>
        </p:nvSpPr>
        <p:spPr>
          <a:xfrm>
            <a:off x="1117227" y="5775483"/>
            <a:ext cx="22149545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75468" indent="-575468">
              <a:buClr>
                <a:srgbClr val="535353"/>
              </a:buClr>
              <a:buSzPct val="82000"/>
              <a:buChar char="•"/>
            </a:lvl1pPr>
          </a:lstStyle>
          <a:p>
            <a:pPr/>
            <a:r>
              <a:t>The proposed model has performed very good as comparable to the existing models.</a:t>
            </a:r>
          </a:p>
        </p:txBody>
      </p:sp>
      <p:sp>
        <p:nvSpPr>
          <p:cNvPr id="185" name="Certain changes to the layers placed after the DenseNet201 can increase the accuracy."/>
          <p:cNvSpPr txBox="1"/>
          <p:nvPr/>
        </p:nvSpPr>
        <p:spPr>
          <a:xfrm>
            <a:off x="1161541" y="7746550"/>
            <a:ext cx="2247882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75468" indent="-575468">
              <a:buClr>
                <a:srgbClr val="535353"/>
              </a:buClr>
              <a:buSzPct val="82000"/>
              <a:buChar char="•"/>
            </a:lvl1pPr>
          </a:lstStyle>
          <a:p>
            <a:pPr/>
            <a:r>
              <a:t>Certain changes to the layers placed after the DenseNet201 can increase the accuracy. </a:t>
            </a:r>
          </a:p>
        </p:txBody>
      </p:sp>
      <p:sp>
        <p:nvSpPr>
          <p:cNvPr id="186" name="Future work can be to extend this for non-binary classification as the malignant class also contains 2 sub classes and add some good data augmentation techniques for the ICIAR2018 dataset to increase its accuracy"/>
          <p:cNvSpPr txBox="1"/>
          <p:nvPr/>
        </p:nvSpPr>
        <p:spPr>
          <a:xfrm>
            <a:off x="1139113" y="9717617"/>
            <a:ext cx="21903360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</a:lvl1pPr>
          </a:lstStyle>
          <a:p>
            <a:pPr/>
            <a:r>
              <a:t>Future work can be to extend this for non-binary classification as the malignant class also contains 2 sub classes and add some good data augmentation techniques for the ICIAR2018 dataset to increase its accuracy</a:t>
            </a:r>
          </a:p>
        </p:txBody>
      </p:sp>
      <p:sp>
        <p:nvSpPr>
          <p:cNvPr id="187" name="The proposed model achieved an average accuracy of 95.27% on the breakhis dataset, 88.85% on the ICIAR2018 dataset and 94.14% on Kaggle BHI dataset"/>
          <p:cNvSpPr txBox="1"/>
          <p:nvPr/>
        </p:nvSpPr>
        <p:spPr>
          <a:xfrm>
            <a:off x="1139113" y="3103863"/>
            <a:ext cx="2190336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</a:lvl1pPr>
          </a:lstStyle>
          <a:p>
            <a:pPr/>
            <a:r>
              <a:t>The proposed model achieved an average accuracy of 95.27% on the breakhis dataset, 88.85% on the ICIAR2018 dataset and 94.14% on Kaggle BHI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ferences"/>
          <p:cNvSpPr txBox="1"/>
          <p:nvPr/>
        </p:nvSpPr>
        <p:spPr>
          <a:xfrm>
            <a:off x="9013190" y="1117599"/>
            <a:ext cx="615520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5000"/>
              </a:spcBef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190" name="Histopathological Breast Cancer Image Classification by Deep Neural Network Techniques Guided by Local Clustering, 2018.…"/>
          <p:cNvSpPr txBox="1"/>
          <p:nvPr/>
        </p:nvSpPr>
        <p:spPr>
          <a:xfrm>
            <a:off x="1081561" y="2814862"/>
            <a:ext cx="22018465" cy="960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Histopathological Breast Cancer Image Classification by Deep Neural Network Techniques Guided by Local Clustering, 2018.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Breast cancer histopathological image classification using convolutional neural networks, 2016.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Breast cancer classification using digital biopsy histopathology images through transfer learning., 2019. 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Breast Cancer Multi-classification through Deep Neural Network and Hierarchical Classification Approach, 2020.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Deep learning-based breast cancer classification through medical imaging modalities: state of the art and research challenges, 2020.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Breast Tumor Classification Using an Ensemble Machine Learning Method, 2020.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Prediction of benign and malignant breast cancer using data mining techniques. Journal of Algorithms &amp; Computational Technology, 2018. 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Histopathological Classification of Breast Cancer Images Using a Multi-Scale Input and Multi-Feature Network, 2020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Dataset for Breast Cancer Histopathological Image Classification, 2016.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Breast Histopathology Images, 198,738 IDC(-) image patches; 78,786 IDC(+) image patches, 2018.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700"/>
            </a:pPr>
            <a:r>
              <a:t>BACH: Grand challenge on breast cancer histology images, Medical Image Analysis, 2019.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hank you"/>
          <p:cNvSpPr txBox="1"/>
          <p:nvPr/>
        </p:nvSpPr>
        <p:spPr>
          <a:xfrm>
            <a:off x="8029193" y="5087290"/>
            <a:ext cx="8325613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5000"/>
              </a:spcBef>
              <a:defRPr b="1" cap="all" spc="768" sz="9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93" name="Notebook"/>
          <p:cNvSpPr/>
          <p:nvPr/>
        </p:nvSpPr>
        <p:spPr>
          <a:xfrm>
            <a:off x="3360514" y="2387082"/>
            <a:ext cx="17662972" cy="9894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4" name="Open Book"/>
          <p:cNvSpPr/>
          <p:nvPr/>
        </p:nvSpPr>
        <p:spPr>
          <a:xfrm>
            <a:off x="11149338" y="7913799"/>
            <a:ext cx="2085324" cy="1930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ntroduction"/>
          <p:cNvSpPr txBox="1"/>
          <p:nvPr>
            <p:ph type="title" idx="4294967295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b="1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26" name="Histopathological images…"/>
          <p:cNvSpPr txBox="1"/>
          <p:nvPr>
            <p:ph type="body" idx="1"/>
          </p:nvPr>
        </p:nvSpPr>
        <p:spPr>
          <a:xfrm>
            <a:off x="1096680" y="910475"/>
            <a:ext cx="21005801" cy="8255001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i="1" sz="3900" u="sng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Histopathological images</a:t>
            </a:r>
          </a:p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sz="39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Mammogram images</a:t>
            </a:r>
          </a:p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sz="39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Extracted feature based data </a:t>
            </a:r>
          </a:p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sz="39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Ultrasounds</a:t>
            </a:r>
          </a:p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sz="39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MRI images </a:t>
            </a:r>
          </a:p>
        </p:txBody>
      </p:sp>
      <p:sp>
        <p:nvSpPr>
          <p:cNvPr id="127" name="Certain types of breast cancer images"/>
          <p:cNvSpPr txBox="1"/>
          <p:nvPr/>
        </p:nvSpPr>
        <p:spPr>
          <a:xfrm>
            <a:off x="936023" y="2406890"/>
            <a:ext cx="11706226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500"/>
              </a:spcBef>
              <a:defRPr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Certain types of breast cancer images</a:t>
            </a:r>
          </a:p>
        </p:txBody>
      </p:sp>
      <p:pic>
        <p:nvPicPr>
          <p:cNvPr id="128" name="is022.tif" descr="is02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591" y="7307638"/>
            <a:ext cx="7338219" cy="5503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s029.tif" descr="is02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8029" y="7315538"/>
            <a:ext cx="7317150" cy="5487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s051.tif" descr="is051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03400" y="7315538"/>
            <a:ext cx="7317152" cy="548786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istopathological images from ICIAR2018 dataset"/>
          <p:cNvSpPr txBox="1"/>
          <p:nvPr/>
        </p:nvSpPr>
        <p:spPr>
          <a:xfrm>
            <a:off x="18233218" y="4492019"/>
            <a:ext cx="3457514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29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Histopathological images from ICIAR2018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lassification of breast histology images"/>
          <p:cNvSpPr txBox="1"/>
          <p:nvPr>
            <p:ph type="title" idx="4294967295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b="1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Classification of breast histology images</a:t>
            </a:r>
          </a:p>
        </p:txBody>
      </p:sp>
      <p:pic>
        <p:nvPicPr>
          <p:cNvPr id="134" name="Screenshot 2021-02-27 at 8.01.08 PM.png" descr="Screenshot 2021-02-27 at 8.01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2795" y="2951649"/>
            <a:ext cx="16582792" cy="9685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sets"/>
          <p:cNvSpPr txBox="1"/>
          <p:nvPr>
            <p:ph type="title" idx="4294967295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b="1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Datasets</a:t>
            </a:r>
          </a:p>
        </p:txBody>
      </p:sp>
      <p:sp>
        <p:nvSpPr>
          <p:cNvPr id="137" name="Three standard datasets were chosen for training and testing purposes"/>
          <p:cNvSpPr txBox="1"/>
          <p:nvPr/>
        </p:nvSpPr>
        <p:spPr>
          <a:xfrm>
            <a:off x="1853793" y="3013861"/>
            <a:ext cx="1811716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44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Three standard datasets were chosen for training and testing purposes </a:t>
            </a:r>
          </a:p>
        </p:txBody>
      </p:sp>
      <p:sp>
        <p:nvSpPr>
          <p:cNvPr id="138" name="Breakhis Dataset…"/>
          <p:cNvSpPr txBox="1"/>
          <p:nvPr/>
        </p:nvSpPr>
        <p:spPr>
          <a:xfrm>
            <a:off x="1709103" y="4465419"/>
            <a:ext cx="10719856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33437" indent="-833437" algn="l">
              <a:buSzPct val="100000"/>
              <a:buAutoNum type="arabicPeriod" startAt="1"/>
            </a:pPr>
            <a:r>
              <a:t>Breakhis Dataset</a:t>
            </a:r>
          </a:p>
          <a:p>
            <a:pPr marL="833437" indent="-833437" algn="l">
              <a:buSzPct val="100000"/>
              <a:buAutoNum type="arabicPeriod" startAt="1"/>
            </a:pPr>
            <a:r>
              <a:t>ICIAR2018 Dataset</a:t>
            </a:r>
          </a:p>
          <a:p>
            <a:pPr marL="833437" indent="-833437" algn="l">
              <a:buSzPct val="100000"/>
              <a:buAutoNum type="arabicPeriod" startAt="1"/>
            </a:pPr>
            <a:r>
              <a:t>Kaggle Breast Histology Images Dataset</a:t>
            </a:r>
          </a:p>
        </p:txBody>
      </p:sp>
      <p:pic>
        <p:nvPicPr>
          <p:cNvPr id="139" name="[11].png" descr="[11]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9193" y="7592099"/>
            <a:ext cx="6631821" cy="4613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[10].png" descr="[10]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84991" y="7636274"/>
            <a:ext cx="6976272" cy="4613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[9].png" descr="[9]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360" y="7851880"/>
            <a:ext cx="7804856" cy="41818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Breakhis                                        ICIAR2018                                       Kaggle BHI"/>
          <p:cNvSpPr txBox="1"/>
          <p:nvPr/>
        </p:nvSpPr>
        <p:spPr>
          <a:xfrm>
            <a:off x="2114654" y="12577345"/>
            <a:ext cx="198259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4">
              <a:defRPr sz="4300"/>
            </a:pPr>
            <a:r>
              <a:t>Breakhis                                        ICIAR2018                                       Kaggle BHI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reakhis dataset"/>
          <p:cNvSpPr txBox="1"/>
          <p:nvPr/>
        </p:nvSpPr>
        <p:spPr>
          <a:xfrm>
            <a:off x="7324279" y="1685915"/>
            <a:ext cx="935629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Breakhis dataset</a:t>
            </a:r>
          </a:p>
        </p:txBody>
      </p:sp>
      <p:pic>
        <p:nvPicPr>
          <p:cNvPr id="145" name="page4image26243888.png" descr="page4image2624388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4051" y="3346363"/>
            <a:ext cx="20951122" cy="811205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Text"/>
          <p:cNvSpPr txBox="1"/>
          <p:nvPr/>
        </p:nvSpPr>
        <p:spPr>
          <a:xfrm>
            <a:off x="1474051" y="3117763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Methodology"/>
          <p:cNvSpPr txBox="1"/>
          <p:nvPr/>
        </p:nvSpPr>
        <p:spPr>
          <a:xfrm>
            <a:off x="8173375" y="1685915"/>
            <a:ext cx="7658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49" name="Used DenseNet201 with some additional layers as the proposed model"/>
          <p:cNvSpPr txBox="1"/>
          <p:nvPr/>
        </p:nvSpPr>
        <p:spPr>
          <a:xfrm>
            <a:off x="1747675" y="3712683"/>
            <a:ext cx="18092428" cy="840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Used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DenseNet201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t>with some additional layers as the proposed model </a:t>
            </a:r>
          </a:p>
        </p:txBody>
      </p:sp>
      <p:sp>
        <p:nvSpPr>
          <p:cNvPr id="150" name="Why DenseNet201 ?"/>
          <p:cNvSpPr txBox="1"/>
          <p:nvPr/>
        </p:nvSpPr>
        <p:spPr>
          <a:xfrm>
            <a:off x="8872568" y="5494749"/>
            <a:ext cx="663886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Why DenseNet201 ?</a:t>
            </a:r>
          </a:p>
        </p:txBody>
      </p:sp>
      <p:sp>
        <p:nvSpPr>
          <p:cNvPr id="151" name="It has shown magnificent results in certain image classification problems.…"/>
          <p:cNvSpPr txBox="1"/>
          <p:nvPr/>
        </p:nvSpPr>
        <p:spPr>
          <a:xfrm>
            <a:off x="1143571" y="7102600"/>
            <a:ext cx="20020864" cy="665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5468" indent="-575468" algn="l">
              <a:spcBef>
                <a:spcPts val="1200"/>
              </a:spcBef>
              <a:buClr>
                <a:srgbClr val="535353"/>
              </a:buClr>
              <a:buSzPct val="82000"/>
              <a:buChar char="•"/>
            </a:pPr>
            <a:r>
              <a:t>It has shown magnificent results in certain image classification problems. </a:t>
            </a:r>
          </a:p>
          <a:p>
            <a:pPr marL="575468" indent="-575468" algn="l">
              <a:spcBef>
                <a:spcPts val="1200"/>
              </a:spcBef>
              <a:buClr>
                <a:srgbClr val="535353"/>
              </a:buClr>
              <a:buSzPct val="82000"/>
              <a:buChar char="•"/>
            </a:pPr>
            <a:r>
              <a:t>It is a pre-built convolutional neural network having 201 layers.</a:t>
            </a:r>
          </a:p>
          <a:p>
            <a:pPr marL="575468" indent="-575468" algn="l">
              <a:spcBef>
                <a:spcPts val="1200"/>
              </a:spcBef>
              <a:buClr>
                <a:srgbClr val="535353"/>
              </a:buClr>
              <a:buSzPct val="82000"/>
              <a:buChar char="•"/>
            </a:pPr>
            <a:r>
              <a:t>The features of histopathological image are very complex, deep model is required</a:t>
            </a:r>
          </a:p>
          <a:p>
            <a:pPr marL="575468" indent="-575468" algn="l">
              <a:spcBef>
                <a:spcPts val="1200"/>
              </a:spcBef>
              <a:buClr>
                <a:srgbClr val="535353"/>
              </a:buClr>
              <a:buSzPct val="82000"/>
              <a:buChar char="•"/>
            </a:pPr>
            <a:r>
              <a:t>Has shown excellent results in CIFAR-10, CIFAR-100, SVHN, and ImageNet datasets</a:t>
            </a:r>
          </a:p>
          <a:p>
            <a:pPr marL="575468" indent="-575468" algn="l">
              <a:spcBef>
                <a:spcPts val="1200"/>
              </a:spcBef>
              <a:buClr>
                <a:srgbClr val="535353"/>
              </a:buClr>
              <a:buSzPct val="82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Model…"/>
          <p:cNvSpPr txBox="1"/>
          <p:nvPr/>
        </p:nvSpPr>
        <p:spPr>
          <a:xfrm>
            <a:off x="1049131" y="5778499"/>
            <a:ext cx="3991814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Model</a:t>
            </a:r>
          </a:p>
          <a:p>
            <a: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details</a:t>
            </a:r>
          </a:p>
        </p:txBody>
      </p:sp>
      <p:pic>
        <p:nvPicPr>
          <p:cNvPr id="154" name="Screenshot 2021-02-27 at 8.25.01 PM.png" descr="Screenshot 2021-02-27 at 8.25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8443" y="75725"/>
            <a:ext cx="15594687" cy="13201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raining"/>
          <p:cNvSpPr txBox="1"/>
          <p:nvPr/>
        </p:nvSpPr>
        <p:spPr>
          <a:xfrm>
            <a:off x="9599153" y="1685915"/>
            <a:ext cx="480654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157" name="80% training…"/>
          <p:cNvSpPr txBox="1"/>
          <p:nvPr/>
        </p:nvSpPr>
        <p:spPr>
          <a:xfrm>
            <a:off x="4861715" y="3168594"/>
            <a:ext cx="319132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80% training</a:t>
            </a:r>
          </a:p>
          <a:p>
            <a:pPr/>
            <a:r>
              <a:t>20% testing</a:t>
            </a:r>
          </a:p>
        </p:txBody>
      </p:sp>
      <p:pic>
        <p:nvPicPr>
          <p:cNvPr id="158" name="Screenshot 2021-02-27 at 8.28.38 PM.png" descr="Screenshot 2021-02-27 at 8.28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916" y="4956073"/>
            <a:ext cx="19150168" cy="7712599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Batch size : 16…"/>
          <p:cNvSpPr txBox="1"/>
          <p:nvPr/>
        </p:nvSpPr>
        <p:spPr>
          <a:xfrm>
            <a:off x="15563481" y="3168594"/>
            <a:ext cx="36058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Batch size : 16</a:t>
            </a:r>
          </a:p>
          <a:p>
            <a:pPr/>
            <a:r>
              <a:t>Epochs: 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erformance measures"/>
          <p:cNvSpPr txBox="1"/>
          <p:nvPr/>
        </p:nvSpPr>
        <p:spPr>
          <a:xfrm>
            <a:off x="5613512" y="1685915"/>
            <a:ext cx="127778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Performance measures</a:t>
            </a:r>
          </a:p>
        </p:txBody>
      </p:sp>
      <p:pic>
        <p:nvPicPr>
          <p:cNvPr id="162" name="Screenshot 2021-02-27 at 8.30.30 PM.png" descr="Screenshot 2021-02-27 at 8.30.30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354180" y="5070974"/>
            <a:ext cx="20765630" cy="673548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Positive is taken as MALIGNANT and negative is taken as BENIGN"/>
          <p:cNvSpPr txBox="1"/>
          <p:nvPr/>
        </p:nvSpPr>
        <p:spPr>
          <a:xfrm>
            <a:off x="3776910" y="3753872"/>
            <a:ext cx="1683018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Positive is taken as MALIGNANT and negative is taken as BENIGN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